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2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244" y="308200"/>
            <a:ext cx="7729728" cy="1188720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11359662" cy="4588412"/>
          </a:xfrm>
        </p:spPr>
        <p:txBody>
          <a:bodyPr>
            <a:normAutofit/>
          </a:bodyPr>
          <a:lstStyle>
            <a:lvl1pPr>
              <a:defRPr sz="2000"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 sz="1800">
                <a:latin typeface="Arial Narrow" charset="0"/>
                <a:ea typeface="Arial Narrow" charset="0"/>
                <a:cs typeface="Arial Narrow" charset="0"/>
              </a:defRPr>
            </a:lvl2pPr>
            <a:lvl3pPr>
              <a:defRPr sz="1800">
                <a:latin typeface="Arial Narrow" charset="0"/>
                <a:ea typeface="Arial Narrow" charset="0"/>
                <a:cs typeface="Arial Narrow" charset="0"/>
              </a:defRPr>
            </a:lvl3pPr>
            <a:lvl4pPr>
              <a:defRPr sz="1800">
                <a:latin typeface="Arial Narrow" charset="0"/>
                <a:ea typeface="Arial Narrow" charset="0"/>
                <a:cs typeface="Arial Narrow" charset="0"/>
              </a:defRPr>
            </a:lvl4pPr>
            <a:lvl5pPr>
              <a:defRPr sz="1800">
                <a:latin typeface="Arial Narrow" charset="0"/>
                <a:ea typeface="Arial Narrow" charset="0"/>
                <a:cs typeface="Arial Narrow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 Narrow" charset="0"/>
          <a:ea typeface="Arial Narrow" charset="0"/>
          <a:cs typeface="Arial Narrow" charset="0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NYC Public </a:t>
            </a:r>
            <a:r>
              <a:rPr lang="en-US" dirty="0" smtClean="0"/>
              <a:t>SCHOOLS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inflated graduation rates, but a low college readiness index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Michelle Cronin</a:t>
            </a:r>
          </a:p>
          <a:p>
            <a:r>
              <a:rPr lang="en-US" dirty="0" smtClean="0"/>
              <a:t>GA - DAT30</a:t>
            </a:r>
          </a:p>
          <a:p>
            <a:r>
              <a:rPr lang="en-US" dirty="0" smtClean="0"/>
              <a:t>Final Presentation DRAFT – </a:t>
            </a:r>
            <a:r>
              <a:rPr lang="en-US" dirty="0" smtClean="0"/>
              <a:t>March </a:t>
            </a:r>
            <a:r>
              <a:rPr lang="en-US" dirty="0" smtClean="0"/>
              <a:t>7,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1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Grade 8 Proficiency importance</a:t>
            </a:r>
          </a:p>
          <a:p>
            <a:r>
              <a:rPr lang="en-US" dirty="0" smtClean="0"/>
              <a:t>FUTURE STEPS:</a:t>
            </a:r>
          </a:p>
          <a:p>
            <a:pPr lvl="1"/>
            <a:r>
              <a:rPr lang="en-US" dirty="0" smtClean="0"/>
              <a:t>Complete similar work but in middle/elementary schools</a:t>
            </a:r>
          </a:p>
          <a:p>
            <a:pPr lvl="1"/>
            <a:r>
              <a:rPr lang="en-US" dirty="0" err="1" smtClean="0"/>
              <a:t>Longitudal</a:t>
            </a:r>
            <a:r>
              <a:rPr lang="en-US" dirty="0" smtClean="0"/>
              <a:t> view of the data as more data is released with each </a:t>
            </a:r>
            <a:r>
              <a:rPr lang="en-US" dirty="0" err="1" smtClean="0"/>
              <a:t>schoolyear</a:t>
            </a:r>
            <a:r>
              <a:rPr lang="en-US" dirty="0" smtClean="0"/>
              <a:t>; track progress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08" y="3787389"/>
            <a:ext cx="5859583" cy="290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graduation </a:t>
            </a:r>
            <a:r>
              <a:rPr lang="en-US" dirty="0"/>
              <a:t>rates in NYC public schools have risen over the years, the rate of students prepared for college has remained </a:t>
            </a:r>
            <a:r>
              <a:rPr lang="en-US" dirty="0" smtClean="0"/>
              <a:t>low (73% vs 29% on average, from my data)</a:t>
            </a:r>
            <a:endParaRPr lang="en-US" dirty="0" smtClean="0"/>
          </a:p>
          <a:p>
            <a:r>
              <a:rPr lang="en-US" dirty="0" smtClean="0"/>
              <a:t>Thus</a:t>
            </a:r>
            <a:r>
              <a:rPr lang="en-US" dirty="0"/>
              <a:t>, NYC public schools are graduating many students each year who are not considered </a:t>
            </a:r>
            <a:r>
              <a:rPr lang="en-US" dirty="0" smtClean="0"/>
              <a:t>college-ready</a:t>
            </a:r>
          </a:p>
          <a:p>
            <a:r>
              <a:rPr lang="en-US" dirty="0" smtClean="0"/>
              <a:t>Can we predict which schools are graduating </a:t>
            </a:r>
            <a:r>
              <a:rPr lang="en-US" dirty="0" smtClean="0"/>
              <a:t>college-ready </a:t>
            </a:r>
            <a:r>
              <a:rPr lang="en-US" dirty="0" smtClean="0"/>
              <a:t>students at a </a:t>
            </a:r>
            <a:r>
              <a:rPr lang="en-US" dirty="0" smtClean="0"/>
              <a:t>rate above NYC’s average graduation rate (within one standard deviation)?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 High-performing schools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8246" y="3573976"/>
            <a:ext cx="5170744" cy="2469011"/>
            <a:chOff x="724986" y="3978681"/>
            <a:chExt cx="4701821" cy="21226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51322"/>
            <a:stretch/>
          </p:blipFill>
          <p:spPr>
            <a:xfrm>
              <a:off x="724986" y="4689230"/>
              <a:ext cx="4701821" cy="14121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986" y="3978681"/>
              <a:ext cx="4701821" cy="7105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959" y="3573976"/>
            <a:ext cx="5956002" cy="1769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164" y="5094078"/>
            <a:ext cx="3526859" cy="16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 contributing factors may include:</a:t>
            </a:r>
          </a:p>
          <a:p>
            <a:pPr lvl="1"/>
            <a:r>
              <a:rPr lang="en-US" dirty="0" smtClean="0"/>
              <a:t>Race/ethnicity of the student body</a:t>
            </a:r>
          </a:p>
          <a:p>
            <a:pPr lvl="1"/>
            <a:r>
              <a:rPr lang="en-US" dirty="0" smtClean="0"/>
              <a:t>Poverty/wealth of the student body</a:t>
            </a:r>
          </a:p>
          <a:p>
            <a:pPr lvl="1"/>
            <a:r>
              <a:rPr lang="en-US" dirty="0" smtClean="0"/>
              <a:t>Geographical locations of the schools/crime</a:t>
            </a:r>
          </a:p>
          <a:p>
            <a:pPr lvl="1"/>
            <a:r>
              <a:rPr lang="en-US" dirty="0" smtClean="0"/>
              <a:t>Testing (test scores directly contribute to the college readiness index due to CUNY observations of remedial class </a:t>
            </a:r>
            <a:r>
              <a:rPr lang="en-US" smtClean="0"/>
              <a:t>rates)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34517" b="10211"/>
          <a:stretch/>
        </p:blipFill>
        <p:spPr>
          <a:xfrm>
            <a:off x="2476086" y="4736122"/>
            <a:ext cx="6527724" cy="178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9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have </a:t>
            </a:r>
            <a:r>
              <a:rPr lang="en-US" dirty="0" smtClean="0"/>
              <a:t>I gathered</a:t>
            </a:r>
            <a:r>
              <a:rPr lang="en-US" dirty="0"/>
              <a:t>, and how did </a:t>
            </a:r>
            <a:r>
              <a:rPr lang="en-US" dirty="0" smtClean="0"/>
              <a:t>I gather </a:t>
            </a:r>
            <a:r>
              <a:rPr lang="en-US" dirty="0"/>
              <a:t>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measurable characteristics of NYC </a:t>
            </a:r>
            <a:r>
              <a:rPr lang="en-US" dirty="0"/>
              <a:t>public </a:t>
            </a:r>
            <a:r>
              <a:rPr lang="en-US" dirty="0" smtClean="0"/>
              <a:t>high schools (performance, demographics, location, etc.) from NYC Open Data </a:t>
            </a:r>
            <a:r>
              <a:rPr lang="en-US" dirty="0" smtClean="0"/>
              <a:t>website and </a:t>
            </a:r>
            <a:r>
              <a:rPr lang="en-US" dirty="0" smtClean="0"/>
              <a:t>the </a:t>
            </a:r>
            <a:r>
              <a:rPr lang="en-US" dirty="0" smtClean="0"/>
              <a:t>NYC Department </a:t>
            </a:r>
            <a:r>
              <a:rPr lang="en-US" dirty="0" smtClean="0"/>
              <a:t>of </a:t>
            </a:r>
            <a:r>
              <a:rPr lang="en-US" dirty="0" smtClean="0"/>
              <a:t>Education website:</a:t>
            </a:r>
            <a:endParaRPr lang="en-US" dirty="0" smtClean="0"/>
          </a:p>
          <a:p>
            <a:pPr lvl="1"/>
            <a:r>
              <a:rPr lang="en-US" dirty="0" smtClean="0"/>
              <a:t>2013_2014_HS_SQR_Results_2015_03_02.xlsx</a:t>
            </a:r>
          </a:p>
          <a:p>
            <a:pPr lvl="1"/>
            <a:r>
              <a:rPr lang="en-US" dirty="0" smtClean="0"/>
              <a:t>2014_2015_HS_SQR_Results_2016_01_07.xlsx</a:t>
            </a:r>
          </a:p>
          <a:p>
            <a:pPr lvl="1"/>
            <a:r>
              <a:rPr lang="en-US" dirty="0" smtClean="0"/>
              <a:t>DemographicSnapshot201011to201415Public_FINAL-2.xlsx</a:t>
            </a:r>
          </a:p>
          <a:p>
            <a:pPr lvl="1"/>
            <a:r>
              <a:rPr lang="en-US" dirty="0" smtClean="0"/>
              <a:t>2015 </a:t>
            </a:r>
            <a:r>
              <a:rPr lang="en-US" dirty="0"/>
              <a:t>Graduation_Rates_Public_School-2.xlsx- </a:t>
            </a:r>
            <a:r>
              <a:rPr lang="en-US" dirty="0" smtClean="0"/>
              <a:t>DOE_High_School_Directory_2013-2014.csv</a:t>
            </a:r>
          </a:p>
          <a:p>
            <a:pPr lvl="1"/>
            <a:r>
              <a:rPr lang="en-US" dirty="0" smtClean="0"/>
              <a:t>DOE_High_School_Directory_2014-2015.csv- </a:t>
            </a:r>
            <a:r>
              <a:rPr lang="en-US" dirty="0"/>
              <a:t>2014 Public Data File </a:t>
            </a:r>
            <a:r>
              <a:rPr lang="en-US" dirty="0" err="1" smtClean="0"/>
              <a:t>SUPPRESSED.xlsx</a:t>
            </a:r>
            <a:endParaRPr lang="en-US" dirty="0" smtClean="0"/>
          </a:p>
          <a:p>
            <a:pPr lvl="1"/>
            <a:r>
              <a:rPr lang="en-US" dirty="0" smtClean="0"/>
              <a:t>2015 </a:t>
            </a:r>
            <a:r>
              <a:rPr lang="en-US" dirty="0"/>
              <a:t>Public Data </a:t>
            </a:r>
            <a:r>
              <a:rPr lang="en-US" dirty="0" err="1"/>
              <a:t>File.xlsx</a:t>
            </a:r>
            <a:r>
              <a:rPr lang="en-US" dirty="0"/>
              <a:t>- </a:t>
            </a:r>
            <a:r>
              <a:rPr lang="en-US" dirty="0" err="1" smtClean="0"/>
              <a:t>Location_Information_Report.csv</a:t>
            </a:r>
            <a:endParaRPr lang="en-US" dirty="0" smtClean="0"/>
          </a:p>
          <a:p>
            <a:pPr lvl="1"/>
            <a:r>
              <a:rPr lang="en-US" dirty="0" smtClean="0"/>
              <a:t>seven_major_felony_offenses_by_precinct_2000_2014.xls</a:t>
            </a:r>
          </a:p>
          <a:p>
            <a:pPr lvl="1"/>
            <a:r>
              <a:rPr lang="en-US" dirty="0"/>
              <a:t>violation-offenses-by-precinct_2000-2014.xls</a:t>
            </a:r>
            <a:endParaRPr lang="en-US" dirty="0" smtClean="0"/>
          </a:p>
          <a:p>
            <a:pPr lvl="1"/>
            <a:r>
              <a:rPr lang="en-US" dirty="0" err="1" smtClean="0"/>
              <a:t>Zip_MedianValuePerSqft_AllHomes.csv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74806">
            <a:off x="4875611" y="4568186"/>
            <a:ext cx="7139857" cy="1566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94" y="5992304"/>
            <a:ext cx="1282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8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957754" y="1856854"/>
            <a:ext cx="7224969" cy="486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7"/>
            <a:ext cx="11359662" cy="4865077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Dropped </a:t>
            </a:r>
            <a:r>
              <a:rPr lang="en-US" dirty="0" smtClean="0"/>
              <a:t>and imputed missing values</a:t>
            </a:r>
          </a:p>
          <a:p>
            <a:pPr lvl="1"/>
            <a:r>
              <a:rPr lang="en-US" dirty="0" smtClean="0"/>
              <a:t>Feature Selection – Necessary due to overlapping features in sources as well as presence of irrelevant features</a:t>
            </a:r>
          </a:p>
          <a:p>
            <a:pPr lvl="1"/>
            <a:r>
              <a:rPr lang="en-US" dirty="0" smtClean="0"/>
              <a:t>Feature </a:t>
            </a:r>
            <a:r>
              <a:rPr lang="en-US" dirty="0" smtClean="0"/>
              <a:t>Engineering:</a:t>
            </a:r>
          </a:p>
          <a:p>
            <a:pPr lvl="2"/>
            <a:r>
              <a:rPr lang="en-US" dirty="0" smtClean="0"/>
              <a:t>Length of School Day (End of day – Start of day)</a:t>
            </a:r>
          </a:p>
          <a:p>
            <a:pPr lvl="2"/>
            <a:r>
              <a:rPr lang="en-US" dirty="0" smtClean="0"/>
              <a:t>Diversity Score (Sum of the squared reported race/ethnicity </a:t>
            </a:r>
            <a:r>
              <a:rPr lang="en-US" dirty="0" err="1" smtClean="0"/>
              <a:t>percents</a:t>
            </a:r>
            <a:r>
              <a:rPr lang="en-US" dirty="0" smtClean="0"/>
              <a:t> [black, white, </a:t>
            </a:r>
            <a:r>
              <a:rPr lang="en-US" dirty="0"/>
              <a:t>H</a:t>
            </a:r>
            <a:r>
              <a:rPr lang="en-US" dirty="0" smtClean="0"/>
              <a:t>ispanic, Asian])</a:t>
            </a:r>
          </a:p>
          <a:p>
            <a:pPr lvl="2"/>
            <a:r>
              <a:rPr lang="en-US" dirty="0" smtClean="0"/>
              <a:t>Overall SAT score (Reading SAT + Writing SAT + Math SAT average scores)</a:t>
            </a:r>
          </a:p>
          <a:p>
            <a:pPr lvl="2"/>
            <a:r>
              <a:rPr lang="en-US" dirty="0" smtClean="0"/>
              <a:t>Overall Regents score (Algebra + English + Living Environment + Global History Regents average scores)</a:t>
            </a:r>
          </a:p>
          <a:p>
            <a:pPr lvl="2"/>
            <a:r>
              <a:rPr lang="en-US" dirty="0" smtClean="0"/>
              <a:t>Grade 8 Proficiency score (Grade 8 Math + Grade 8 English scores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All Crime (Major crimes + violation offenses)</a:t>
            </a:r>
            <a:endParaRPr lang="en-US" dirty="0" smtClean="0"/>
          </a:p>
          <a:p>
            <a:pPr lvl="1"/>
            <a:r>
              <a:rPr lang="en-US" dirty="0" smtClean="0"/>
              <a:t>Tidied the names</a:t>
            </a:r>
          </a:p>
          <a:p>
            <a:pPr lvl="1"/>
            <a:r>
              <a:rPr lang="en-US" dirty="0" smtClean="0"/>
              <a:t>Dummy </a:t>
            </a:r>
            <a:r>
              <a:rPr lang="en-US" dirty="0" smtClean="0"/>
              <a:t>categorization (Zip codes </a:t>
            </a:r>
            <a:r>
              <a:rPr lang="en-US" dirty="0" smtClean="0"/>
              <a:t>and </a:t>
            </a:r>
            <a:r>
              <a:rPr lang="en-US" dirty="0" smtClean="0"/>
              <a:t>Administrative </a:t>
            </a:r>
            <a:r>
              <a:rPr lang="en-US" dirty="0" smtClean="0"/>
              <a:t>districts, separately)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247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11359662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Created visuals to look at correlation (</a:t>
            </a:r>
            <a:r>
              <a:rPr lang="en-US" dirty="0" err="1" smtClean="0"/>
              <a:t>heatmap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Removed highly correlated features (</a:t>
            </a:r>
            <a:r>
              <a:rPr lang="en-US" dirty="0" smtClean="0">
                <a:sym typeface="Wingdings"/>
              </a:rPr>
              <a:t>ex: </a:t>
            </a:r>
            <a:r>
              <a:rPr lang="en-US" dirty="0" smtClean="0">
                <a:sym typeface="Wingdings"/>
              </a:rPr>
              <a:t>many Regents exams)</a:t>
            </a:r>
            <a:endParaRPr lang="en-US" dirty="0" smtClean="0"/>
          </a:p>
          <a:p>
            <a:r>
              <a:rPr lang="en-US" dirty="0" smtClean="0"/>
              <a:t>Created visuals to view missing values </a:t>
            </a:r>
            <a:r>
              <a:rPr lang="en-US" dirty="0" smtClean="0">
                <a:sym typeface="Wingdings"/>
              </a:rPr>
              <a:t> Removed those missing 50%+ (ex: pupil-teacher-ratio)</a:t>
            </a:r>
            <a:endParaRPr lang="en-US" dirty="0" smtClean="0"/>
          </a:p>
          <a:p>
            <a:r>
              <a:rPr lang="en-US" dirty="0" smtClean="0"/>
              <a:t>Viewed feature variance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removed those with lowest variance (ex: Public Service percentage attendance)</a:t>
            </a:r>
          </a:p>
          <a:p>
            <a:r>
              <a:rPr lang="en-US" dirty="0" smtClean="0"/>
              <a:t>In the end, removed features directly related to the response variable to see how well other features would fare</a:t>
            </a:r>
          </a:p>
          <a:p>
            <a:pPr lvl="1"/>
            <a:r>
              <a:rPr lang="en-US" dirty="0" smtClean="0"/>
              <a:t>Graduation Rate</a:t>
            </a:r>
          </a:p>
          <a:p>
            <a:pPr lvl="1"/>
            <a:r>
              <a:rPr lang="en-US" dirty="0" smtClean="0"/>
              <a:t>College-Readiness Index (CRI)</a:t>
            </a:r>
          </a:p>
          <a:p>
            <a:pPr lvl="1"/>
            <a:r>
              <a:rPr lang="en-US" dirty="0" smtClean="0"/>
              <a:t>Test scores related to the CRI:  average SAT scores, Regents values, percentage of students scoring 3+ on AP exam</a:t>
            </a:r>
          </a:p>
          <a:p>
            <a:r>
              <a:rPr lang="en-US" dirty="0" smtClean="0"/>
              <a:t>Ran models on four different datasets:</a:t>
            </a:r>
          </a:p>
          <a:p>
            <a:pPr lvl="1"/>
            <a:r>
              <a:rPr lang="en-US" dirty="0" smtClean="0"/>
              <a:t>One with test scores (only for comparison)</a:t>
            </a:r>
          </a:p>
          <a:p>
            <a:pPr lvl="1"/>
            <a:r>
              <a:rPr lang="en-US" dirty="0" smtClean="0"/>
              <a:t>One without test scores</a:t>
            </a:r>
          </a:p>
          <a:p>
            <a:pPr lvl="1"/>
            <a:r>
              <a:rPr lang="en-US" dirty="0" smtClean="0"/>
              <a:t>One with administrative district codes (also without test scores)</a:t>
            </a:r>
          </a:p>
          <a:p>
            <a:pPr lvl="1"/>
            <a:r>
              <a:rPr lang="en-US" dirty="0" smtClean="0"/>
              <a:t>One with zip codes (also without test scores)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insights have </a:t>
            </a:r>
            <a:r>
              <a:rPr lang="en-US" dirty="0" smtClean="0"/>
              <a:t>I gained </a:t>
            </a:r>
            <a:r>
              <a:rPr lang="en-US" dirty="0"/>
              <a:t>from </a:t>
            </a:r>
            <a:r>
              <a:rPr lang="en-US" dirty="0" smtClean="0"/>
              <a:t>My exploration</a:t>
            </a:r>
            <a:r>
              <a:rPr lang="en-US" dirty="0"/>
              <a:t>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3048000" y="1577243"/>
            <a:ext cx="7406308" cy="52104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277" y="1577243"/>
            <a:ext cx="11359662" cy="5064369"/>
          </a:xfrm>
        </p:spPr>
        <p:txBody>
          <a:bodyPr>
            <a:normAutofit/>
          </a:bodyPr>
          <a:lstStyle/>
          <a:p>
            <a:r>
              <a:rPr lang="en-US" dirty="0" smtClean="0"/>
              <a:t>High school’s graduation rate and college readiness index share high correlation with the following features (in varying strengths):</a:t>
            </a:r>
          </a:p>
          <a:p>
            <a:pPr lvl="1"/>
            <a:r>
              <a:rPr lang="en-US" dirty="0" smtClean="0"/>
              <a:t>Post-Secondary enrollment rate</a:t>
            </a:r>
          </a:p>
          <a:p>
            <a:pPr lvl="1"/>
            <a:r>
              <a:rPr lang="en-US" dirty="0" smtClean="0"/>
              <a:t>Student Attendance Rate</a:t>
            </a:r>
          </a:p>
          <a:p>
            <a:pPr lvl="1"/>
            <a:r>
              <a:rPr lang="en-US" dirty="0" smtClean="0"/>
              <a:t>Percentage of students who take the SAT</a:t>
            </a:r>
          </a:p>
          <a:p>
            <a:pPr lvl="1"/>
            <a:r>
              <a:rPr lang="en-US" dirty="0" smtClean="0"/>
              <a:t>Overall Regents score</a:t>
            </a:r>
          </a:p>
          <a:p>
            <a:pPr lvl="1"/>
            <a:r>
              <a:rPr lang="en-US" dirty="0" smtClean="0"/>
              <a:t>Grade 8 Proficiency </a:t>
            </a:r>
            <a:r>
              <a:rPr lang="en-US" dirty="0" smtClean="0"/>
              <a:t>Scores</a:t>
            </a:r>
          </a:p>
          <a:p>
            <a:pPr lvl="1"/>
            <a:r>
              <a:rPr lang="en-US" dirty="0" smtClean="0"/>
              <a:t>Poverty and Disability (Negatively correlated)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5506948" y="1931630"/>
            <a:ext cx="6221991" cy="49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9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Minimum Benchmark:  87%</a:t>
            </a:r>
          </a:p>
          <a:p>
            <a:r>
              <a:rPr lang="en-US" dirty="0" smtClean="0"/>
              <a:t>Random </a:t>
            </a:r>
            <a:r>
              <a:rPr lang="en-US" dirty="0" smtClean="0"/>
              <a:t>Forest</a:t>
            </a:r>
          </a:p>
          <a:p>
            <a:pPr lvl="1"/>
            <a:r>
              <a:rPr lang="en-US" dirty="0" smtClean="0"/>
              <a:t>Protect against </a:t>
            </a:r>
            <a:r>
              <a:rPr lang="en-US" dirty="0" err="1" smtClean="0"/>
              <a:t>overfitting</a:t>
            </a:r>
            <a:r>
              <a:rPr lang="en-US" dirty="0" smtClean="0"/>
              <a:t> (great because I have a considerable amount of </a:t>
            </a:r>
            <a:r>
              <a:rPr lang="en-US" dirty="0" smtClean="0"/>
              <a:t>features)</a:t>
            </a:r>
            <a:endParaRPr lang="en-US" dirty="0" smtClean="0"/>
          </a:p>
          <a:p>
            <a:pPr lvl="1"/>
            <a:r>
              <a:rPr lang="en-US" dirty="0" smtClean="0"/>
              <a:t>Will tell me most important </a:t>
            </a:r>
            <a:r>
              <a:rPr lang="en-US" dirty="0" smtClean="0"/>
              <a:t>features (which I can feed into other models)</a:t>
            </a:r>
          </a:p>
          <a:p>
            <a:pPr lvl="1"/>
            <a:r>
              <a:rPr lang="en-US" dirty="0" smtClean="0"/>
              <a:t>Using accuracy to validate the models, they all beat the benchmark at ~95%</a:t>
            </a:r>
          </a:p>
          <a:p>
            <a:pPr lvl="1"/>
            <a:r>
              <a:rPr lang="en-US" dirty="0" smtClean="0"/>
              <a:t>Using F1, only model with zip codes does (barely at 88%)</a:t>
            </a:r>
            <a:endParaRPr lang="en-US" dirty="0" smtClean="0"/>
          </a:p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Lasso/ridge will drop/let me know unimportant features</a:t>
            </a:r>
          </a:p>
          <a:p>
            <a:pPr lvl="1"/>
            <a:r>
              <a:rPr lang="en-US" dirty="0" smtClean="0"/>
              <a:t>Will allow me to view feature coefficients</a:t>
            </a:r>
          </a:p>
          <a:p>
            <a:r>
              <a:rPr lang="en-US" dirty="0" smtClean="0"/>
              <a:t>k-means Clustering:</a:t>
            </a:r>
          </a:p>
          <a:p>
            <a:pPr lvl="1"/>
            <a:r>
              <a:rPr lang="en-US" dirty="0" smtClean="0"/>
              <a:t>I may be able to discover distinguishable groups of schools to find some counterintuitive combinations of characteristics as well as obvious ones 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9500"/>
          <a:stretch/>
        </p:blipFill>
        <p:spPr>
          <a:xfrm>
            <a:off x="8618163" y="1629508"/>
            <a:ext cx="2591617" cy="37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1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CHALLENGES/SUCCESSES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Putting together different datasets into one ate up tons of time, including endlessly searching for additional datasets for information I was lacking but felt could be valuable</a:t>
            </a:r>
          </a:p>
          <a:p>
            <a:pPr lvl="1"/>
            <a:r>
              <a:rPr lang="en-US" dirty="0" smtClean="0"/>
              <a:t>I have so many features that even my shortest dataset feature-wise wouldn’t run Logistic Regression or SVM on it</a:t>
            </a:r>
          </a:p>
          <a:p>
            <a:pPr lvl="1"/>
            <a:r>
              <a:rPr lang="en-US" dirty="0" smtClean="0"/>
              <a:t>Issue with k-means with </a:t>
            </a:r>
            <a:r>
              <a:rPr lang="en-US" dirty="0" err="1" smtClean="0"/>
              <a:t>inverse_transform</a:t>
            </a:r>
            <a:r>
              <a:rPr lang="en-US" dirty="0" smtClean="0"/>
              <a:t> to view cluster centers; somehow a different size than it should be??</a:t>
            </a:r>
          </a:p>
          <a:p>
            <a:pPr lvl="1"/>
            <a:endParaRPr lang="en-US" dirty="0"/>
          </a:p>
          <a:p>
            <a:r>
              <a:rPr lang="en-US" dirty="0" smtClean="0"/>
              <a:t>SUCCESSES:</a:t>
            </a:r>
          </a:p>
          <a:p>
            <a:pPr lvl="1"/>
            <a:r>
              <a:rPr lang="en-US" dirty="0" smtClean="0"/>
              <a:t>Interesting takeaways, some supporting hypothesis but some new perspectives too</a:t>
            </a:r>
          </a:p>
          <a:p>
            <a:pPr lvl="1"/>
            <a:r>
              <a:rPr lang="en-US" dirty="0" smtClean="0"/>
              <a:t>Despite highly unbalanced class, models performed better than I expected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4842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463</TotalTime>
  <Words>765</Words>
  <Application>Microsoft Macintosh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Narrow</vt:lpstr>
      <vt:lpstr>Gill Sans MT</vt:lpstr>
      <vt:lpstr>Wingdings</vt:lpstr>
      <vt:lpstr>Arial</vt:lpstr>
      <vt:lpstr>Parcel</vt:lpstr>
      <vt:lpstr>NYC Public SCHOOLS: inflated graduation rates, but a low college readiness index</vt:lpstr>
      <vt:lpstr>THE ISSUE</vt:lpstr>
      <vt:lpstr>Hypothesis</vt:lpstr>
      <vt:lpstr>What data have I gathered, and how did I gather it?</vt:lpstr>
      <vt:lpstr>Pre-processing</vt:lpstr>
      <vt:lpstr>Feature Selection</vt:lpstr>
      <vt:lpstr>What insights have I gained from My exploration?</vt:lpstr>
      <vt:lpstr>MODELING</vt:lpstr>
      <vt:lpstr>CHALLENGES/SUCCESSES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Cronin</dc:creator>
  <cp:lastModifiedBy>Michelle Cronin</cp:lastModifiedBy>
  <cp:revision>29</cp:revision>
  <dcterms:created xsi:type="dcterms:W3CDTF">2016-03-01T02:10:34Z</dcterms:created>
  <dcterms:modified xsi:type="dcterms:W3CDTF">2016-03-07T07:21:47Z</dcterms:modified>
</cp:coreProperties>
</file>